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715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GoogleSlidesCustomDataVersion2">
      <go:slidesCustomData xmlns:go="http://customooxmlschemas.google.com/" r:id="rId39" roundtripDataSignature="AMtx7mhc8CMVJLP0Q/aUL8QNU7zefMMr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6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/>
              <a:t>Es un concepto crucial en el desarrollo de software que sirve como una especie de “hoja de ruta” o “plan maestro” para todos los involucrados en un proyecto.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">
  <p:cSld name="Diapo_Subtem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/>
          <p:nvPr>
            <p:ph idx="1" type="body"/>
          </p:nvPr>
        </p:nvSpPr>
        <p:spPr>
          <a:xfrm>
            <a:off x="468314" y="3714841"/>
            <a:ext cx="5543549" cy="81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37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Conclusiones">
  <p:cSld name="Diapo_Conclusion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/>
          <p:nvPr/>
        </p:nvSpPr>
        <p:spPr>
          <a:xfrm>
            <a:off x="503238" y="997483"/>
            <a:ext cx="1945800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0"/>
              <a:buFont typeface="Calibri"/>
              <a:buNone/>
            </a:pPr>
            <a:r>
              <a:rPr b="1" i="0" lang="es-ES" sz="162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9" y="573356"/>
            <a:ext cx="424127" cy="4241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5"/>
          <p:cNvSpPr txBox="1"/>
          <p:nvPr>
            <p:ph idx="1" type="body"/>
          </p:nvPr>
        </p:nvSpPr>
        <p:spPr>
          <a:xfrm>
            <a:off x="927366" y="1670909"/>
            <a:ext cx="7713398" cy="3526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Bibliografía">
  <p:cSld name="Diapo_Bibliografí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/>
          <p:nvPr/>
        </p:nvSpPr>
        <p:spPr>
          <a:xfrm>
            <a:off x="503238" y="997483"/>
            <a:ext cx="1945800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0"/>
              <a:buFont typeface="Calibri"/>
              <a:buNone/>
            </a:pPr>
            <a:r>
              <a:rPr b="1" i="0" lang="es-ES" sz="162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9" y="573356"/>
            <a:ext cx="424127" cy="42412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6"/>
          <p:cNvSpPr txBox="1"/>
          <p:nvPr>
            <p:ph idx="1" type="body"/>
          </p:nvPr>
        </p:nvSpPr>
        <p:spPr>
          <a:xfrm>
            <a:off x="927366" y="1670049"/>
            <a:ext cx="7713398" cy="3527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Imagen Horizontal">
  <p:cSld name="1_Diapo_Subtema con Imagen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/>
          <p:nvPr>
            <p:ph idx="2" type="pic"/>
          </p:nvPr>
        </p:nvSpPr>
        <p:spPr>
          <a:xfrm>
            <a:off x="475687" y="2877477"/>
            <a:ext cx="8207375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6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6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6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Imagen Horizontal">
  <p:cSld name="Diapo_Subtema con Imagen Horizont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/>
          <p:nvPr>
            <p:ph idx="2" type="pic"/>
          </p:nvPr>
        </p:nvSpPr>
        <p:spPr>
          <a:xfrm>
            <a:off x="475687" y="2877477"/>
            <a:ext cx="8207375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8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8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Imagen Vertical">
  <p:cSld name="Diapo_Subtema con Imagen Vertica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/>
          <p:nvPr>
            <p:ph idx="2" type="pic"/>
          </p:nvPr>
        </p:nvSpPr>
        <p:spPr>
          <a:xfrm>
            <a:off x="4572000" y="804863"/>
            <a:ext cx="4103688" cy="4463362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9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3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Introduccion">
  <p:cSld name="Diapo_Introduccion">
    <p:bg>
      <p:bgPr>
        <a:solidFill>
          <a:srgbClr val="F2F2F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/>
          <p:nvPr/>
        </p:nvSpPr>
        <p:spPr>
          <a:xfrm>
            <a:off x="503238" y="997483"/>
            <a:ext cx="1945800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None/>
            </a:pPr>
            <a:r>
              <a:rPr b="1" i="0" lang="es-ES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239" y="573356"/>
            <a:ext cx="424127" cy="4241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5" name="Google Shape;35;p41"/>
          <p:cNvSpPr txBox="1"/>
          <p:nvPr>
            <p:ph idx="1" type="body"/>
          </p:nvPr>
        </p:nvSpPr>
        <p:spPr>
          <a:xfrm>
            <a:off x="503238" y="1670050"/>
            <a:ext cx="8137525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2">
          <p15:clr>
            <a:srgbClr val="FBAE40"/>
          </p15:clr>
        </p15:guide>
        <p15:guide id="2" pos="317">
          <p15:clr>
            <a:srgbClr val="FBAE40"/>
          </p15:clr>
        </p15:guide>
        <p15:guide id="3" pos="5443">
          <p15:clr>
            <a:srgbClr val="FBAE40"/>
          </p15:clr>
        </p15:guide>
        <p15:guide id="4" orient="horz" pos="329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Cuadro">
  <p:cSld name="Diapo_Subtema con Cuadr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2"/>
          <p:cNvSpPr/>
          <p:nvPr>
            <p:ph idx="2" type="pic"/>
          </p:nvPr>
        </p:nvSpPr>
        <p:spPr>
          <a:xfrm>
            <a:off x="468313" y="1175705"/>
            <a:ext cx="8207375" cy="4096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2"/>
          <p:cNvSpPr txBox="1"/>
          <p:nvPr>
            <p:ph idx="1" type="body"/>
          </p:nvPr>
        </p:nvSpPr>
        <p:spPr>
          <a:xfrm>
            <a:off x="468313" y="81047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2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Full texto">
  <p:cSld name="Diapo_Full tex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idx="1" type="body"/>
          </p:nvPr>
        </p:nvSpPr>
        <p:spPr>
          <a:xfrm>
            <a:off x="468313" y="810473"/>
            <a:ext cx="8207375" cy="35401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3"/>
          <p:cNvSpPr txBox="1"/>
          <p:nvPr>
            <p:ph idx="2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3"/>
          <p:cNvSpPr txBox="1"/>
          <p:nvPr>
            <p:ph idx="3" type="body"/>
          </p:nvPr>
        </p:nvSpPr>
        <p:spPr>
          <a:xfrm>
            <a:off x="468313" y="1174363"/>
            <a:ext cx="8207375" cy="454063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❑"/>
              <a:defRPr b="0" i="1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  <a:defRPr b="0" i="1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4"/>
          <p:cNvGrpSpPr/>
          <p:nvPr/>
        </p:nvGrpSpPr>
        <p:grpSpPr>
          <a:xfrm>
            <a:off x="793745" y="5369051"/>
            <a:ext cx="8104595" cy="215444"/>
            <a:chOff x="793745" y="5369051"/>
            <a:chExt cx="7954689" cy="215444"/>
          </a:xfrm>
        </p:grpSpPr>
        <p:sp>
          <p:nvSpPr>
            <p:cNvPr id="11" name="Google Shape;11;p34"/>
            <p:cNvSpPr txBox="1"/>
            <p:nvPr/>
          </p:nvSpPr>
          <p:spPr>
            <a:xfrm>
              <a:off x="793745" y="5369051"/>
              <a:ext cx="21086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s-ES" sz="8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ANÁLISIS Y DISEÑO DE SISTEMAS I  •  SESIÓN 15</a:t>
              </a:r>
              <a:endPara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4"/>
            <p:cNvSpPr/>
            <p:nvPr/>
          </p:nvSpPr>
          <p:spPr>
            <a:xfrm>
              <a:off x="7207627" y="5384440"/>
              <a:ext cx="154080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s-ES" sz="6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2023 ISIL. Todos los derechos reservados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34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345172" y="5328911"/>
            <a:ext cx="448573" cy="2507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0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/>
          <p:nvPr/>
        </p:nvSpPr>
        <p:spPr>
          <a:xfrm>
            <a:off x="0" y="14248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2088505" y="1653293"/>
            <a:ext cx="8731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2051281" y="1730819"/>
            <a:ext cx="96425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rPr b="0" i="0" lang="es-ES" sz="5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3175138" y="1343906"/>
            <a:ext cx="542270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INTEGRACIÓN DEL ANÁLISIS DE SISTEMAS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3175138" y="2996279"/>
            <a:ext cx="5026425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Visión del sistema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Especificación de análisis del sistema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1"/>
          <p:cNvCxnSpPr/>
          <p:nvPr/>
        </p:nvCxnSpPr>
        <p:spPr>
          <a:xfrm>
            <a:off x="3056456" y="1777107"/>
            <a:ext cx="0" cy="720031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"/>
          <p:cNvSpPr/>
          <p:nvPr/>
        </p:nvSpPr>
        <p:spPr>
          <a:xfrm>
            <a:off x="3289191" y="2568993"/>
            <a:ext cx="3672000" cy="193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85A6"/>
              </a:buClr>
              <a:buSzPts val="1400"/>
              <a:buFont typeface="Calibri"/>
              <a:buNone/>
            </a:pPr>
            <a:r>
              <a:rPr b="1" i="0" lang="es-ES" sz="14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rPr>
              <a:t>UNIDAD DE APRENDIZAJE 4 – UA4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pic>
        <p:nvPicPr>
          <p:cNvPr id="138" name="Google Shape;138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116" r="20116" t="0"/>
          <a:stretch/>
        </p:blipFill>
        <p:spPr>
          <a:xfrm>
            <a:off x="5294107" y="1163638"/>
            <a:ext cx="3381580" cy="3677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PASOS A SEGUIR </a:t>
            </a:r>
            <a:r>
              <a:rPr lang="es-ES" sz="1400">
                <a:solidFill>
                  <a:srgbClr val="7F7F7F"/>
                </a:solidFill>
              </a:rPr>
              <a:t>[4/4]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140" name="Google Shape;140;p10"/>
          <p:cNvSpPr txBox="1"/>
          <p:nvPr>
            <p:ph idx="4" type="body"/>
          </p:nvPr>
        </p:nvSpPr>
        <p:spPr>
          <a:xfrm>
            <a:off x="468313" y="1494427"/>
            <a:ext cx="4292531" cy="3016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11: Revisión y Aprobación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Revisar el documento con todos los stakeholders.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Realizar ajustes según los comentarios recibidos.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Obtener aprobación formal del documento.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12: Mantenimiento y Actualización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Mantener el documento actualizado a medida que el proyecto avanza y se realizan cambios.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439509" y="703492"/>
            <a:ext cx="84983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de Visión del Sistema para el Desarrollo de Sistema de comercio electrónico   </a:t>
            </a:r>
            <a:r>
              <a:rPr b="0" i="0" lang="es-E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[1/2]</a:t>
            </a:r>
            <a:endParaRPr b="0" i="0" sz="16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 txBox="1"/>
          <p:nvPr/>
        </p:nvSpPr>
        <p:spPr>
          <a:xfrm>
            <a:off x="468325" y="1174373"/>
            <a:ext cx="41037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	Preparación Inicial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573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Participantes Clave: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 de 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Gerentes de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Stakeholders (inversores, directivos)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Usuarios Finales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8573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elius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Fuentes de Información: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2" lvl="1" marL="53181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mercado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Entrevistas con usuarios potenciales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competidores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747" y="1174363"/>
            <a:ext cx="1378178" cy="89827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/>
          <p:nvPr/>
        </p:nvSpPr>
        <p:spPr>
          <a:xfrm>
            <a:off x="4827568" y="792623"/>
            <a:ext cx="3994835" cy="4370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	Objetivos y Alcance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8573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Ofrecer una plataforma de comercio electrónico segura, eficiente y fácil de usar.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Maximizar la conversión de visitantes a compradores.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8573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una plataforma web y móvil.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con sistemas de pago y logística.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>
            <a:off x="609599" y="631825"/>
            <a:ext cx="81984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de Visión del Sistema para el Desarrollo de Sistema de comercio electrónico   </a:t>
            </a:r>
            <a:r>
              <a:rPr b="0" i="0" lang="es-E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[1/2]</a:t>
            </a:r>
            <a:endParaRPr b="0" i="0" sz="16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797862" y="1237130"/>
            <a:ext cx="7709645" cy="4071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	Stakeholders y Usuarios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Inversores: Interesados en el ROI.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Directivos: Interesados en el cumplimiento de objetivos de negocio.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Usuarios Finales: Compradores y vendedores en la plataforma.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 de Desarrollo: Desarrolladores, diseñadores, testers.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Proveedores de Logística: Empresas de envío y entrega.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670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	Necesidades del Negocio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Aumentar las ventas en línea en un 20% en el primer año.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13" lvl="1" marL="531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Reducir el abandono del carrito de compras en un 10%.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468312" y="698965"/>
            <a:ext cx="82073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de Visión del Sistema para el Desarrollo de Sistema de comercio electrónico   </a:t>
            </a:r>
            <a:r>
              <a:rPr b="0" i="0" lang="es-E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[2/2]</a:t>
            </a:r>
            <a:endParaRPr b="0" i="0" sz="16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3"/>
          <p:cNvSpPr/>
          <p:nvPr/>
        </p:nvSpPr>
        <p:spPr>
          <a:xfrm>
            <a:off x="878543" y="1416066"/>
            <a:ext cx="7897904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	Características y Funcionalidades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Búsqueda Avanzada: Para encontrar productos fácilmente.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de Pago Seguro: Para realizar transacciones seguras.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Inventario: Para vendedores.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Recomendaciones Personalizadas: Basadas en el historial de compras.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	Restricciones y Requisitos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Tecnológicos: Debe ser escalable y compatible con diferentes dispositivos.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Legales: Cumplimiento de leyes de protección de datos y comercio electrónico.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Negocio: Integración con proveedores de logística y sistemas de pago existentes.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	Criterios de Éxito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Tasa de conversión de al menos el 3%.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Calificación de usuario de 4 estrellas o más.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959224" y="1181170"/>
            <a:ext cx="7377952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	Escenarios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Escenario 1: Un usuario busca un producto y lo añade al carrito.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Escenario 2: Un vendedor actualiza el inventario de su tienda.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	Arquitectura de Alto Nivel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 desarrollado en React.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 en Node.js.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de datos en MongoDB.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Revisión y Aprobación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−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documento debe ser revisado y aprobado por todos los stakeholders clave antes de proceder con el desarrollo.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/>
          <p:nvPr/>
        </p:nvSpPr>
        <p:spPr>
          <a:xfrm>
            <a:off x="424252" y="3703125"/>
            <a:ext cx="79661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4638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ESPECIFICACIÓN DE ANÁLISIS DEL SISTEMA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187" name="Google Shape;187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063" l="0" r="0" t="24063"/>
          <a:stretch/>
        </p:blipFill>
        <p:spPr>
          <a:xfrm>
            <a:off x="475687" y="2877477"/>
            <a:ext cx="8207375" cy="23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 un documento o conjunto de documentos que detallan los requisitos funcionales y no funcionales, las interacciones, los flujos de datos, y otras características del sistema que se va a desarrollar o modificar. 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Este documento es el resultado de la fase de análisis en el ciclo de vida del desarrollo de software y sirve como un puente entre los requisitos del negocio y la implementación técnica.</a:t>
            </a:r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¿EN QUÉ CONSISTE?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196" name="Google Shape;196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297555" y="1477825"/>
            <a:ext cx="3159471" cy="343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Ayuda a asegurar que todos los stakeholders tengan una </a:t>
            </a:r>
            <a:r>
              <a:rPr b="1" lang="es-ES"/>
              <a:t>comprensión clara y unificada</a:t>
            </a:r>
            <a:r>
              <a:rPr lang="es-ES"/>
              <a:t> de lo que el sistema debe hacer.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Sirve como una especie de </a:t>
            </a:r>
            <a:r>
              <a:rPr b="1" i="1" lang="es-ES"/>
              <a:t>contrato</a:t>
            </a:r>
            <a:r>
              <a:rPr lang="es-ES"/>
              <a:t> entre los stakeholders y los desarrolladores, guiando la fase de diseño e implementación.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Los requisitos detallados permiten desarrollar </a:t>
            </a:r>
            <a:r>
              <a:rPr b="1" lang="es-ES"/>
              <a:t>pruebas más efectivas para validar</a:t>
            </a:r>
            <a:r>
              <a:rPr lang="es-ES"/>
              <a:t> que el sistema cumpla con las expectativas.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Actúa como una </a:t>
            </a:r>
            <a:r>
              <a:rPr b="1" lang="es-ES"/>
              <a:t>referencia útil para el mantenimiento futuro</a:t>
            </a:r>
            <a:r>
              <a:rPr lang="es-ES"/>
              <a:t> y la toma de decisiones.</a:t>
            </a:r>
            <a:endParaRPr/>
          </a:p>
          <a:p>
            <a:pPr indent="-190500" lvl="0" marL="2667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IMPORTANCIA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205" name="Google Shape;205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086" r="23083" t="0"/>
          <a:stretch/>
        </p:blipFill>
        <p:spPr>
          <a:xfrm>
            <a:off x="5108713" y="1177927"/>
            <a:ext cx="3437766" cy="37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lang="es-ES">
                <a:solidFill>
                  <a:srgbClr val="0070C0"/>
                </a:solidFill>
              </a:rPr>
              <a:t>Introducción: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Proporciona un resumen del sistema, su contexto y su propósito.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lang="es-ES">
                <a:solidFill>
                  <a:srgbClr val="0070C0"/>
                </a:solidFill>
              </a:rPr>
              <a:t>Requisitos Funcionales: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Describe en detalle las funcionalidades que el sistema debe ofrecer.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Esto puede incluir casos de uso, escenarios y diagramas de flujo.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lang="es-ES">
                <a:solidFill>
                  <a:srgbClr val="0070C0"/>
                </a:solidFill>
              </a:rPr>
              <a:t>Requisitos No Funcionales: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Detalla aspectos como rendimiento, seguridad, usabilidad y otros atributos de calidad que el sistema debe cumplir.</a:t>
            </a:r>
            <a:endParaRPr/>
          </a:p>
        </p:txBody>
      </p:sp>
      <p:sp>
        <p:nvSpPr>
          <p:cNvPr id="207" name="Google Shape;207;p18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COMPONENTES CLAVE   </a:t>
            </a:r>
            <a:r>
              <a:rPr lang="es-ES" sz="1400">
                <a:solidFill>
                  <a:srgbClr val="7F7F7F"/>
                </a:solidFill>
              </a:rPr>
              <a:t>[1/3]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214" name="Google Shape;214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283695" y="1365457"/>
            <a:ext cx="3262783" cy="3548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 startAt="4"/>
            </a:pPr>
            <a:r>
              <a:rPr lang="es-ES">
                <a:solidFill>
                  <a:srgbClr val="0070C0"/>
                </a:solidFill>
              </a:rPr>
              <a:t>Modelos y Diagramas: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Pueden incluir diagramas de casos de uso, diagramas de actividad, diagramas de secuencia, y otros que ayuden a visualizar el comportamiento y la estructura del sistema.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 startAt="4"/>
            </a:pPr>
            <a:r>
              <a:rPr lang="es-ES">
                <a:solidFill>
                  <a:srgbClr val="0070C0"/>
                </a:solidFill>
              </a:rPr>
              <a:t>Reglas de Negocio: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Define las reglas o condiciones que el sistema debe seguir, que a menudo están dictadas por la lógica del negocio o por regulaciones externas.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 startAt="4"/>
            </a:pPr>
            <a:r>
              <a:rPr lang="es-ES">
                <a:solidFill>
                  <a:srgbClr val="0070C0"/>
                </a:solidFill>
              </a:rPr>
              <a:t>Interfaces de Usuario: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Describe cómo los usuarios interactúan con el sistema, posiblemente con mockups o prototipos.</a:t>
            </a:r>
            <a:endParaRPr/>
          </a:p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COMPONENTES CLAVE   </a:t>
            </a:r>
            <a:r>
              <a:rPr lang="es-ES" sz="1400">
                <a:solidFill>
                  <a:srgbClr val="7F7F7F"/>
                </a:solidFill>
              </a:rPr>
              <a:t>[2/3]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8AD7"/>
              </a:buClr>
              <a:buSzPts val="1700"/>
              <a:buFont typeface="Calibri"/>
              <a:buNone/>
            </a:pPr>
            <a:r>
              <a:rPr b="0" i="0" lang="es-ES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679744" y="860612"/>
            <a:ext cx="7784512" cy="2846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principal de la elaboración de la visión general del sistema es comenzar a definir el sistema software (la solución) que satisfaga las necesidades de negocio de clientes y usuarios (el problema). Se deben definir los requisitos generales y comenzar a especificar los casos de uso del sistema en su versión inicial.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Entonces, durante esta sesión: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Comprenderás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cómo estructurar y describir un documento de Visión del sistema.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Aprenderás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como elaborar la Especificación de análisis del sistema.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223" name="Google Shape;223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34" r="4035" t="0"/>
          <a:stretch/>
        </p:blipFill>
        <p:spPr>
          <a:xfrm>
            <a:off x="5145021" y="1236249"/>
            <a:ext cx="3381580" cy="367796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 startAt="7"/>
            </a:pPr>
            <a:r>
              <a:rPr lang="es-ES">
                <a:solidFill>
                  <a:srgbClr val="0070C0"/>
                </a:solidFill>
              </a:rPr>
              <a:t>Interfaces de Sistema: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Detalla cómo el sistema interactúa con otros sistemas, bases de datos o servicios externos.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 startAt="7"/>
            </a:pPr>
            <a:r>
              <a:rPr lang="es-ES">
                <a:solidFill>
                  <a:srgbClr val="0070C0"/>
                </a:solidFill>
              </a:rPr>
              <a:t>Restricciones y Limitaciones: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Enumera las restricciones técnicas, legales o de negocio que afectan al diseño del sistema.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 startAt="7"/>
            </a:pPr>
            <a:r>
              <a:rPr lang="es-ES">
                <a:solidFill>
                  <a:srgbClr val="0070C0"/>
                </a:solidFill>
              </a:rPr>
              <a:t>Glosario y Definiciones: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Un conjunto de términos y definiciones para asegurar que todos los stakeholders tengan una comprensión común del lenguaje utilizado en el documento.</a:t>
            </a:r>
            <a:endParaRPr/>
          </a:p>
        </p:txBody>
      </p:sp>
      <p:sp>
        <p:nvSpPr>
          <p:cNvPr id="225" name="Google Shape;225;p20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COMPONENTES CLAVE   </a:t>
            </a:r>
            <a:r>
              <a:rPr lang="es-ES" sz="1400">
                <a:solidFill>
                  <a:srgbClr val="7F7F7F"/>
                </a:solidFill>
              </a:rPr>
              <a:t>[3/3]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sp>
        <p:nvSpPr>
          <p:cNvPr id="232" name="Google Shape;232;p21"/>
          <p:cNvSpPr txBox="1"/>
          <p:nvPr>
            <p:ph idx="4" type="body"/>
          </p:nvPr>
        </p:nvSpPr>
        <p:spPr>
          <a:xfrm>
            <a:off x="468313" y="1177927"/>
            <a:ext cx="8069400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Ventajas: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Todo el sistema se planifica con antelación, lo que significa que la especificación de análisis puede ser muy detallada desde el principio.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Al tener un documento detallado, es más fácil estimar los recursos y el tiempo necesarios para el desarrollo.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Al estar todo bien definido desde el inicio, hay menos probabilidad de cambios de alcance, que suelen ser costosos en tiempo y recursos.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Limitaciones: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Los requisitos se definen al principio y cualquier cambio posterior puede ser complicado y costoso.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El documento puede volverse obsoleto si el proyecto toma mucho tiempo y el entorno de negocio cambia.</a:t>
            </a:r>
            <a:endParaRPr/>
          </a:p>
        </p:txBody>
      </p:sp>
      <p:sp>
        <p:nvSpPr>
          <p:cNvPr id="233" name="Google Shape;233;p21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ENFOQUE PREDICTIVO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>
            <p:ph idx="3" type="body"/>
          </p:nvPr>
        </p:nvSpPr>
        <p:spPr>
          <a:xfrm>
            <a:off x="468313" y="263267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sp>
        <p:nvSpPr>
          <p:cNvPr id="240" name="Google Shape;240;p22"/>
          <p:cNvSpPr txBox="1"/>
          <p:nvPr>
            <p:ph idx="4" type="body"/>
          </p:nvPr>
        </p:nvSpPr>
        <p:spPr>
          <a:xfrm>
            <a:off x="468313" y="1177927"/>
            <a:ext cx="8119096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Ventajas: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La especificación puede adaptarse y evolucionar con el tiempo, lo que permite incorporar cambios y mejoras de forma más sencilla.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Al trabajar en ciclos cortos, es más fácil actualizar la especificación con feedback real de los usuarios.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Al estar en constante revisión, el documento es menos probable que se vuelva obsoleto.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Limitaciones: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Dado que los proyectos ágiles son más flexibles, la especificación inicial podría no ser tan detallada, lo que podría llevar a malentendidos si no se maneja cuidadosamente.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Requiere una actualización y revisión constantes, lo que puede ser un desafío en términos de gestión de tiempo y recursos.</a:t>
            </a:r>
            <a:endParaRPr/>
          </a:p>
        </p:txBody>
      </p:sp>
      <p:sp>
        <p:nvSpPr>
          <p:cNvPr id="241" name="Google Shape;241;p22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ENFOQUE ADAPTATIVO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248" name="Google Shape;248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3" l="0" r="0" t="372"/>
          <a:stretch/>
        </p:blipFill>
        <p:spPr>
          <a:xfrm>
            <a:off x="4572000" y="804863"/>
            <a:ext cx="4103688" cy="446336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Cascada: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La Especificación de Análisis del Sistema actúa casi como un “contrato” que detalla exactamente qué se construirá, lo cual es beneficioso para la estabilidad del proyecto, pero limita la flexibilidad.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Ágil: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El documento es más una “guía” que se adapta y cambia a medida que el equipo aprende más sobre lo que se necesita, lo cual es beneficioso para adaptarse a cambios, pero requiere una gestión más activa.</a:t>
            </a:r>
            <a:endParaRPr/>
          </a:p>
        </p:txBody>
      </p:sp>
      <p:sp>
        <p:nvSpPr>
          <p:cNvPr id="250" name="Google Shape;250;p23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CASCADA VS ÁGIL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257" name="Google Shape;257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34" r="4035" t="0"/>
          <a:stretch/>
        </p:blipFill>
        <p:spPr>
          <a:xfrm>
            <a:off x="5166172" y="1063487"/>
            <a:ext cx="3509515" cy="38171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INICIO/SDLC</a:t>
            </a:r>
            <a:endParaRPr/>
          </a:p>
        </p:txBody>
      </p:sp>
      <p:sp>
        <p:nvSpPr>
          <p:cNvPr id="259" name="Google Shape;259;p24"/>
          <p:cNvSpPr txBox="1"/>
          <p:nvPr>
            <p:ph idx="4" type="body"/>
          </p:nvPr>
        </p:nvSpPr>
        <p:spPr>
          <a:xfrm>
            <a:off x="657157" y="1184276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❑"/>
            </a:pPr>
            <a:r>
              <a:rPr lang="es-ES">
                <a:solidFill>
                  <a:schemeClr val="accent1"/>
                </a:solidFill>
              </a:rPr>
              <a:t>Cómo se Utiliza: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esta fase, el documento sirve como una primera aproximación para entender el alcance y los objetivos del proyecto.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Aplicación: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Se utiliza para obtener la aprobación de los stakeholders y para justificar la inversión en el proyecto.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266" name="Google Shape;266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34" r="4035" t="0"/>
          <a:stretch/>
        </p:blipFill>
        <p:spPr>
          <a:xfrm>
            <a:off x="5337313" y="1317973"/>
            <a:ext cx="3238984" cy="352287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ANÁLISIS/SDLC</a:t>
            </a:r>
            <a:endParaRPr/>
          </a:p>
        </p:txBody>
      </p:sp>
      <p:sp>
        <p:nvSpPr>
          <p:cNvPr id="268" name="Google Shape;268;p25"/>
          <p:cNvSpPr txBox="1"/>
          <p:nvPr>
            <p:ph idx="4" type="body"/>
          </p:nvPr>
        </p:nvSpPr>
        <p:spPr>
          <a:xfrm>
            <a:off x="736669" y="1293265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❑"/>
            </a:pPr>
            <a:r>
              <a:rPr lang="es-ES">
                <a:solidFill>
                  <a:schemeClr val="accent1"/>
                </a:solidFill>
              </a:rPr>
              <a:t>Cómo se Utiliza: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Aquí es donde el documento se elabora en detalle. Se identifican y documentan los requisitos funcionales y no funcionales, se describen los casos de uso, etc.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Aplicación: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Sirve como una guía para el equipo de desarrollo y los stakeholders para asegurarse de que todos estén en la misma página respecto a lo que el sistema debe hacer.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sp>
        <p:nvSpPr>
          <p:cNvPr id="275" name="Google Shape;275;p26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DISEÑO/SDLC</a:t>
            </a:r>
            <a:endParaRPr/>
          </a:p>
        </p:txBody>
      </p:sp>
      <p:sp>
        <p:nvSpPr>
          <p:cNvPr id="276" name="Google Shape;276;p26"/>
          <p:cNvSpPr txBox="1"/>
          <p:nvPr>
            <p:ph idx="4" type="body"/>
          </p:nvPr>
        </p:nvSpPr>
        <p:spPr>
          <a:xfrm>
            <a:off x="796304" y="1351377"/>
            <a:ext cx="3596791" cy="381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❑"/>
            </a:pPr>
            <a:r>
              <a:rPr lang="es-ES">
                <a:solidFill>
                  <a:schemeClr val="accent1"/>
                </a:solidFill>
              </a:rPr>
              <a:t>Cómo se Utiliza: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esta fase, el documento actúa como una especie de “contrato” que guía el diseño técnico del sistema.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Aplicación: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Los arquitectos y diseñadores lo consultan para crear modelos y diagramas que describen la arquitectura del sistema, las relaciones entre los componentes, etc.</a:t>
            </a:r>
            <a:endParaRPr/>
          </a:p>
        </p:txBody>
      </p:sp>
      <p:pic>
        <p:nvPicPr>
          <p:cNvPr id="277" name="Google Shape;277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3" l="0" r="0" t="372"/>
          <a:stretch/>
        </p:blipFill>
        <p:spPr>
          <a:xfrm>
            <a:off x="4571999" y="1171137"/>
            <a:ext cx="3596791" cy="391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284" name="Google Shape;284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34" r="4035" t="0"/>
          <a:stretch/>
        </p:blipFill>
        <p:spPr>
          <a:xfrm>
            <a:off x="4679628" y="1235065"/>
            <a:ext cx="3598494" cy="391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IMPLEMENTACIÓN/SDLC</a:t>
            </a:r>
            <a:endParaRPr/>
          </a:p>
        </p:txBody>
      </p:sp>
      <p:sp>
        <p:nvSpPr>
          <p:cNvPr id="286" name="Google Shape;286;p27"/>
          <p:cNvSpPr txBox="1"/>
          <p:nvPr>
            <p:ph idx="4" type="body"/>
          </p:nvPr>
        </p:nvSpPr>
        <p:spPr>
          <a:xfrm>
            <a:off x="627339" y="1354336"/>
            <a:ext cx="3666365" cy="340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❑"/>
            </a:pPr>
            <a:r>
              <a:rPr lang="es-ES">
                <a:solidFill>
                  <a:schemeClr val="accent1"/>
                </a:solidFill>
              </a:rPr>
              <a:t>Cómo se Utiliza: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Durante la codificación, el documento sirve como una referencia para los desarrolladores.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Aplicación: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Los desarrolladores lo utilizan para entender qué funcionalidades deben implementar y qué requisitos deben cumplir.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293" name="Google Shape;293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34" r="4035" t="0"/>
          <a:stretch/>
        </p:blipFill>
        <p:spPr>
          <a:xfrm>
            <a:off x="4572000" y="804863"/>
            <a:ext cx="4103688" cy="446336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PRUEBAS/SDLC</a:t>
            </a:r>
            <a:endParaRPr/>
          </a:p>
        </p:txBody>
      </p:sp>
      <p:sp>
        <p:nvSpPr>
          <p:cNvPr id="295" name="Google Shape;295;p28"/>
          <p:cNvSpPr txBox="1"/>
          <p:nvPr>
            <p:ph idx="4" type="body"/>
          </p:nvPr>
        </p:nvSpPr>
        <p:spPr>
          <a:xfrm>
            <a:off x="965270" y="1395273"/>
            <a:ext cx="3288678" cy="3535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❑"/>
            </a:pPr>
            <a:r>
              <a:rPr lang="es-ES">
                <a:solidFill>
                  <a:schemeClr val="accent1"/>
                </a:solidFill>
              </a:rPr>
              <a:t>Cómo se Utiliza: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pruebas, el documento es crucial para desarrollar casos de prueba y criterios de aceptación.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Aplicación: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Los testers lo utilizan para validar que el sistema cumpla con los requisitos funcionales y no funcionales especificados.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302" name="Google Shape;302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34" r="4035" t="0"/>
          <a:stretch/>
        </p:blipFill>
        <p:spPr>
          <a:xfrm>
            <a:off x="4572000" y="1034429"/>
            <a:ext cx="3773824" cy="41045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DESPLIEGUE/SDLC</a:t>
            </a:r>
            <a:endParaRPr/>
          </a:p>
        </p:txBody>
      </p:sp>
      <p:sp>
        <p:nvSpPr>
          <p:cNvPr id="304" name="Google Shape;304;p29"/>
          <p:cNvSpPr txBox="1"/>
          <p:nvPr>
            <p:ph idx="4" type="body"/>
          </p:nvPr>
        </p:nvSpPr>
        <p:spPr>
          <a:xfrm>
            <a:off x="798176" y="1659835"/>
            <a:ext cx="3606730" cy="312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❑"/>
            </a:pPr>
            <a:r>
              <a:rPr lang="es-ES">
                <a:solidFill>
                  <a:schemeClr val="accent1"/>
                </a:solidFill>
              </a:rPr>
              <a:t>Cómo se Utiliza: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esta fase, el documento puede ayudar a preparar la documentación y los manuales de usuario.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Aplicación: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Puede servir como una referencia para los equipos de soporte y operaciones para entender cómo funciona el sistema y cómo debe ser mantenido.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424252" y="3703125"/>
            <a:ext cx="79661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4638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VISIÓN DEL SISTEMA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311" name="Google Shape;311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34" r="4035" t="0"/>
          <a:stretch/>
        </p:blipFill>
        <p:spPr>
          <a:xfrm>
            <a:off x="4770785" y="1272208"/>
            <a:ext cx="3454686" cy="375747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MANTENIMIENTO/SDLC</a:t>
            </a:r>
            <a:endParaRPr/>
          </a:p>
        </p:txBody>
      </p:sp>
      <p:sp>
        <p:nvSpPr>
          <p:cNvPr id="313" name="Google Shape;313;p30"/>
          <p:cNvSpPr txBox="1"/>
          <p:nvPr>
            <p:ph idx="4" type="body"/>
          </p:nvPr>
        </p:nvSpPr>
        <p:spPr>
          <a:xfrm>
            <a:off x="746608" y="1411357"/>
            <a:ext cx="3626609" cy="3846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❑"/>
            </a:pPr>
            <a:r>
              <a:rPr lang="es-ES">
                <a:solidFill>
                  <a:schemeClr val="accent1"/>
                </a:solidFill>
              </a:rPr>
              <a:t>Cómo se Utiliza: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Durante el mantenimiento, el documento actúa como un registro histórico que puede ayudar a entender decisiones pasadas y cómo afectan al sistema actual.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Aplicación: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 útil para la incorporación de nuevos miembros al equipo y para realizar modificaciones o extensiones al sistema.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ESPECIFICACIÓN DE ANÁLISIS DEL SISTEMA</a:t>
            </a:r>
            <a:endParaRPr/>
          </a:p>
        </p:txBody>
      </p:sp>
      <p:pic>
        <p:nvPicPr>
          <p:cNvPr id="320" name="Google Shape;320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3" l="0" r="0" t="372"/>
          <a:stretch/>
        </p:blipFill>
        <p:spPr>
          <a:xfrm>
            <a:off x="4780720" y="1171425"/>
            <a:ext cx="3616671" cy="393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RETIRO/SDLC</a:t>
            </a:r>
            <a:endParaRPr/>
          </a:p>
        </p:txBody>
      </p:sp>
      <p:sp>
        <p:nvSpPr>
          <p:cNvPr id="322" name="Google Shape;322;p31"/>
          <p:cNvSpPr txBox="1"/>
          <p:nvPr>
            <p:ph idx="4" type="body"/>
          </p:nvPr>
        </p:nvSpPr>
        <p:spPr>
          <a:xfrm>
            <a:off x="836061" y="1359925"/>
            <a:ext cx="3616670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❑"/>
            </a:pPr>
            <a:r>
              <a:rPr lang="es-ES">
                <a:solidFill>
                  <a:schemeClr val="accent1"/>
                </a:solidFill>
              </a:rPr>
              <a:t>Cómo se Utiliza: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 la fase de retiro, el documento puede ayudar a entender qué componentes del sistema pueden ser reutilizados o adaptados para otros proyectos.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Aplicación: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Sirve como una especie de “post-mortem” para evaluar qué se hizo bien y qué se podría mejorar en futuros proyectos.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1276149" y="770440"/>
            <a:ext cx="7204492" cy="4278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plan de pruebas bien estructurado y una estrategia de pruebas sólida son fundamentales para asegurar la calidad del software, mitigar riesgos y cumplir con los objetivos del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diseño de casos de prueba efectivo debe ser detallado, cubrir todos los requisitos y escenarios posibles, y estar alineado con las prioridades y riesgos del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implementación y ejecución de pruebas son las fases donde los planes y casos de prueba se llevan a la acción. Requieren un entorno de pruebas bien configurado, herramientas adecuadas y un seguimiento riguroso.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elección de herramientas de pruebas adecuadas es crucial para la eficiencia del proceso de pruebas. Estas herramientas deben adaptarse a las necesidades específicas del proyecto y facilitar tanto la implementación como la ejecución de pruebas.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CONCLUSIONES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/>
        </p:nvSpPr>
        <p:spPr>
          <a:xfrm>
            <a:off x="665324" y="724844"/>
            <a:ext cx="7892750" cy="3492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Dustin, E., Rashka, J., &amp; Paul, J. (1999). Automated Software Testing: Introduction, Management, and Performance. Addison-Wesley Professional.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Jorgensen, P. C. (2002). Software Testing: A Craftsman’s Approach. CRC Press.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Crispin, L., &amp; Gregory, J. (2009). Agile Testing: A Practical Guide for Testers and Agile Teams. Addison-Wesley Professional.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Husted, J., &amp; Massol, V. (2003). JUnit in Action. Manning Publications.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302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8AD7"/>
              </a:buClr>
              <a:buSzPts val="1700"/>
              <a:buFont typeface="Calibri"/>
              <a:buNone/>
            </a:pPr>
            <a:r>
              <a:rPr b="0" i="0" lang="es-ES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BIBLIOGRAFÍA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pic>
        <p:nvPicPr>
          <p:cNvPr id="86" name="Google Shape;86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137" l="0" r="0" t="28137"/>
          <a:stretch/>
        </p:blipFill>
        <p:spPr>
          <a:xfrm>
            <a:off x="777121" y="2871969"/>
            <a:ext cx="7589758" cy="22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Este documento o conjunto de directrices articula los objetivos generales, las funcionalidades clave, las restricciones y los criterios de éxito del sistema que se va a desarrollar.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La visión del sistema es esencialmente una representación de alto nivel de lo que se espera lograr, y sirve como un punto de referencia común para los desarrolladores, los stakeholders, los gerentes de proyecto y otros miembros del equipo.</a:t>
            </a:r>
            <a:endParaRPr/>
          </a:p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¿EN QUÉ CONSISTE?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pic>
        <p:nvPicPr>
          <p:cNvPr id="95" name="Google Shape;95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3" l="0" r="0" t="372"/>
          <a:stretch/>
        </p:blipFill>
        <p:spPr>
          <a:xfrm>
            <a:off x="5083784" y="1256127"/>
            <a:ext cx="3363304" cy="365808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Este es un estándar del Instituto de Ingenieros Eléctricos y Electrónicos (IEEE) que proporciona directrices sobre cómo escribir requisitos de software, incluida la visión del sistema: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Una descripción del sistema, que incluye su propósito, alcance y objetivos.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Una descripción de cómo los usuarios interactúan con el sistema.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Una descripción de las funciones que el sistema debe realizar.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Una descripción de los requisitos de rendimiento, seguridad, confiabilidad, etc.</a:t>
            </a:r>
            <a:endParaRPr/>
          </a:p>
        </p:txBody>
      </p:sp>
      <p:sp>
        <p:nvSpPr>
          <p:cNvPr id="97" name="Google Shape;97;p5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IEEE Std 830-2018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sp>
        <p:nvSpPr>
          <p:cNvPr id="104" name="Google Shape;104;p6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lang="es-ES"/>
              <a:t>RUP</a:t>
            </a:r>
            <a:r>
              <a:rPr lang="es-ES"/>
              <a:t> (Rational Unified Process)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Ofrece una plantilla detallada para un documento de visión que incluye las características del sistema y restricciones.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lang="es-ES"/>
              <a:t>SCRUM</a:t>
            </a:r>
            <a:r>
              <a:rPr lang="es-ES"/>
              <a:t>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Enfatiza la importancia de tener una “visión del producto” clara que guíe el desarrollo.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lang="es-ES"/>
              <a:t>SAFe</a:t>
            </a:r>
            <a:r>
              <a:rPr lang="es-ES"/>
              <a:t> (Scaled Agile Framework):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Similar a Scrum, pero diseñado para proyectos más grandes.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b="1" lang="es-ES"/>
              <a:t>PMBoK</a:t>
            </a:r>
            <a:r>
              <a:rPr lang="es-ES"/>
              <a:t> (Project Management Body of Knowledge):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Incluye directrices aplicables a la creación de un documento de visión del sistema.</a:t>
            </a:r>
            <a:endParaRPr/>
          </a:p>
        </p:txBody>
      </p:sp>
      <p:sp>
        <p:nvSpPr>
          <p:cNvPr id="105" name="Google Shape;105;p6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METODOLOGÍAS</a:t>
            </a:r>
            <a:endParaRPr/>
          </a:p>
        </p:txBody>
      </p:sp>
      <p:pic>
        <p:nvPicPr>
          <p:cNvPr id="106" name="Google Shape;106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3" l="0" r="0" t="372"/>
          <a:stretch/>
        </p:blipFill>
        <p:spPr>
          <a:xfrm>
            <a:off x="4802473" y="994672"/>
            <a:ext cx="3773824" cy="410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sp>
        <p:nvSpPr>
          <p:cNvPr id="113" name="Google Shape;113;p7"/>
          <p:cNvSpPr txBox="1"/>
          <p:nvPr>
            <p:ph idx="1" type="body"/>
          </p:nvPr>
        </p:nvSpPr>
        <p:spPr>
          <a:xfrm>
            <a:off x="468313" y="666795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PASOS A SEGUIR </a:t>
            </a:r>
            <a:r>
              <a:rPr lang="es-ES" sz="1400">
                <a:solidFill>
                  <a:srgbClr val="7F7F7F"/>
                </a:solidFill>
              </a:rPr>
              <a:t>[1/4]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114" name="Google Shape;114;p7"/>
          <p:cNvSpPr txBox="1"/>
          <p:nvPr>
            <p:ph idx="4" type="body"/>
          </p:nvPr>
        </p:nvSpPr>
        <p:spPr>
          <a:xfrm>
            <a:off x="468313" y="1179075"/>
            <a:ext cx="8009765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1: Preparación Inicial</a:t>
            </a:r>
            <a:endParaRPr/>
          </a:p>
          <a:p>
            <a:pPr indent="-192087" lvl="1" marL="377825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Reunir a los stakeholders clave.</a:t>
            </a:r>
            <a:endParaRPr/>
          </a:p>
          <a:p>
            <a:pPr indent="-192087" lvl="1" marL="377825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Definir el alcance del proyecto.</a:t>
            </a:r>
            <a:endParaRPr/>
          </a:p>
          <a:p>
            <a:pPr indent="-192087" lvl="1" marL="377825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Identificar las fuentes de información (documentos existentes, entrevistas, etc.).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2: Investigación y Recopilación de Datos</a:t>
            </a:r>
            <a:endParaRPr/>
          </a:p>
          <a:p>
            <a:pPr indent="-192087" lvl="1" marL="377825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Entrevistas con stakeholders.</a:t>
            </a:r>
            <a:endParaRPr/>
          </a:p>
          <a:p>
            <a:pPr indent="-192087" lvl="1" marL="377825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Revisión de documentación existente.</a:t>
            </a:r>
            <a:endParaRPr/>
          </a:p>
          <a:p>
            <a:pPr indent="-192087" lvl="1" marL="377825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Análisis de sistemas similares o competidores.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3: Definición de Objetivos y Alcance</a:t>
            </a:r>
            <a:endParaRPr/>
          </a:p>
          <a:p>
            <a:pPr indent="-192087" lvl="1" marL="377825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Establecer los objetivos generales del sistema.</a:t>
            </a:r>
            <a:endParaRPr/>
          </a:p>
          <a:p>
            <a:pPr indent="-192087" lvl="1" marL="377825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Definir el alcance del sistema, es decir, qué estará incluido y qué no.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pic>
        <p:nvPicPr>
          <p:cNvPr id="121" name="Google Shape;121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38" r="19339" t="0"/>
          <a:stretch/>
        </p:blipFill>
        <p:spPr>
          <a:xfrm>
            <a:off x="5009322" y="1177927"/>
            <a:ext cx="3437766" cy="37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PASOS A SEGUIR </a:t>
            </a:r>
            <a:r>
              <a:rPr lang="es-ES" sz="1400">
                <a:solidFill>
                  <a:srgbClr val="7F7F7F"/>
                </a:solidFill>
              </a:rPr>
              <a:t>[2/4]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123" name="Google Shape;123;p8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4: Identificación de Stakeholders</a:t>
            </a:r>
            <a:endParaRPr b="1"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−"/>
            </a:pPr>
            <a:r>
              <a:rPr lang="es-ES" sz="1400"/>
              <a:t>Listar todas las partes interesadas.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−"/>
            </a:pPr>
            <a:r>
              <a:rPr lang="es-ES" sz="1400"/>
              <a:t>Definir sus roles y responsabilidades.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−"/>
            </a:pPr>
            <a:r>
              <a:rPr lang="es-ES" sz="1400"/>
              <a:t>Identificar sus necesidades y expectativas.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5: Análisis de Necesidades del Negocio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−"/>
            </a:pPr>
            <a:r>
              <a:rPr lang="es-ES" sz="1400"/>
              <a:t>Identificar los problemas o necesidades que el sistema resolverá.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−"/>
            </a:pPr>
            <a:r>
              <a:rPr lang="es-ES" sz="1400"/>
              <a:t>Establecer la justificación de negocio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6: Características y Funcionalidades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−"/>
            </a:pPr>
            <a:r>
              <a:rPr lang="es-ES" sz="1400"/>
              <a:t>Listar las características clave del sistema.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−"/>
            </a:pPr>
            <a:r>
              <a:rPr lang="es-ES" sz="1400"/>
              <a:t>Describir cómo estas características abordan las necesidades identificadas.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VISIÓN DEL SISTEMA</a:t>
            </a:r>
            <a:endParaRPr/>
          </a:p>
        </p:txBody>
      </p:sp>
      <p:sp>
        <p:nvSpPr>
          <p:cNvPr id="130" name="Google Shape;130;p9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PASOS A SEGUIR </a:t>
            </a:r>
            <a:r>
              <a:rPr lang="es-ES" sz="1400">
                <a:solidFill>
                  <a:srgbClr val="7F7F7F"/>
                </a:solidFill>
              </a:rPr>
              <a:t>[3/4]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131" name="Google Shape;131;p9"/>
          <p:cNvSpPr txBox="1"/>
          <p:nvPr>
            <p:ph idx="4" type="body"/>
          </p:nvPr>
        </p:nvSpPr>
        <p:spPr>
          <a:xfrm>
            <a:off x="468313" y="1426405"/>
            <a:ext cx="8207375" cy="3727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7: Restricciones y Requisitos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Identificar limitaciones técnicas, legales o de negocio.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Establecer requisitos mínimos para el sistema.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8: Definición de Criterios de Éxito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Establecer métricas o KPIs que se utilizarán para medir el éxito del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9: Desarrollo de Escenarios de Uso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Crear escenarios que describan cómo se utilizará el sistema en situaciones reales.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s-ES"/>
              <a:t>Paso 10: Arquitectura de Alto Nivel</a:t>
            </a:r>
            <a:endParaRPr/>
          </a:p>
          <a:p>
            <a:pPr indent="-192087" lvl="1" marL="3778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</a:pPr>
            <a:r>
              <a:rPr lang="es-ES"/>
              <a:t>Proporcionar una visión general de la estructura del sistema, sin entrar en detalles técnicos.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2016-10-06T14:52:02Z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